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39" autoAdjust="0"/>
  </p:normalViewPr>
  <p:slideViewPr>
    <p:cSldViewPr>
      <p:cViewPr varScale="1">
        <p:scale>
          <a:sx n="56" d="100"/>
          <a:sy n="56" d="100"/>
        </p:scale>
        <p:origin x="-10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DB662-6FE4-4A30-85E6-23CC1186F39F}" type="datetimeFigureOut">
              <a:rPr lang="ru-RU" smtClean="0"/>
              <a:t>09.02.2017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EF9DA-1743-4442-AE06-09FA2732488E}" type="slidenum">
              <a:rPr lang="ru-RU" smtClean="0"/>
              <a:t>‹#›</a:t>
            </a:fld>
            <a:endParaRPr lang="ru-RU"/>
          </a:p>
        </p:txBody>
      </p:sp>
    </p:spTree>
    <p:extLst>
      <p:ext uri="{BB962C8B-B14F-4D97-AF65-F5344CB8AC3E}">
        <p14:creationId xmlns:p14="http://schemas.microsoft.com/office/powerpoint/2010/main" val="426271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2EF9DA-1743-4442-AE06-09FA2732488E}" type="slidenum">
              <a:rPr lang="ru-RU" smtClean="0"/>
              <a:t>2</a:t>
            </a:fld>
            <a:endParaRPr lang="ru-RU"/>
          </a:p>
        </p:txBody>
      </p:sp>
    </p:spTree>
    <p:extLst>
      <p:ext uri="{BB962C8B-B14F-4D97-AF65-F5344CB8AC3E}">
        <p14:creationId xmlns:p14="http://schemas.microsoft.com/office/powerpoint/2010/main" val="378258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2EF9DA-1743-4442-AE06-09FA2732488E}" type="slidenum">
              <a:rPr lang="ru-RU" smtClean="0"/>
              <a:t>11</a:t>
            </a:fld>
            <a:endParaRPr lang="ru-RU"/>
          </a:p>
        </p:txBody>
      </p:sp>
    </p:spTree>
    <p:extLst>
      <p:ext uri="{BB962C8B-B14F-4D97-AF65-F5344CB8AC3E}">
        <p14:creationId xmlns:p14="http://schemas.microsoft.com/office/powerpoint/2010/main" val="134484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2EF9DA-1743-4442-AE06-09FA2732488E}" type="slidenum">
              <a:rPr lang="ru-RU" smtClean="0"/>
              <a:t>15</a:t>
            </a:fld>
            <a:endParaRPr lang="ru-RU"/>
          </a:p>
        </p:txBody>
      </p:sp>
    </p:spTree>
    <p:extLst>
      <p:ext uri="{BB962C8B-B14F-4D97-AF65-F5344CB8AC3E}">
        <p14:creationId xmlns:p14="http://schemas.microsoft.com/office/powerpoint/2010/main" val="107270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09.02.2017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09.02.2017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09.02.2017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09.02.2017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09.02.2017</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yl.ru/article/201271/new_kak-otlichit-lyubov-ot-vlyublennosti-u-mujchinyi-kak-otlichit-lyubov-ot-vlyublennosti-u-podrostkov#image894345"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alya.ru/uregistration/go/next_theme.php?id=190128&amp;nt=204&amp;cdate=2010-03-25%2019:19:30&amp;t=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tutknow.ru/uploads/posts/2015-12/1449761823_23.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ак отличить любовь от влюбленности у мужчины ">
            <a:hlinkClick r:id="rId2"/>
          </p:cNvPr>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bwMode="auto">
          <a:xfrm>
            <a:off x="206769" y="0"/>
            <a:ext cx="9036496" cy="6408712"/>
          </a:xfrm>
          <a:prstGeom prst="rect">
            <a:avLst/>
          </a:prstGeom>
          <a:noFill/>
          <a:ln w="9525">
            <a:noFill/>
            <a:miter lim="800000"/>
            <a:headEnd/>
            <a:tailEnd/>
          </a:ln>
        </p:spPr>
      </p:pic>
      <p:sp>
        <p:nvSpPr>
          <p:cNvPr id="2" name="Заголовок 1"/>
          <p:cNvSpPr>
            <a:spLocks noGrp="1"/>
          </p:cNvSpPr>
          <p:nvPr>
            <p:ph type="ctrTitle"/>
          </p:nvPr>
        </p:nvSpPr>
        <p:spPr>
          <a:xfrm>
            <a:off x="0" y="3501008"/>
            <a:ext cx="8458200" cy="3024336"/>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 любви и влюблённости.</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Подзаголовок 2"/>
          <p:cNvSpPr>
            <a:spLocks noGrp="1"/>
          </p:cNvSpPr>
          <p:nvPr>
            <p:ph type="subTitle" idx="1"/>
          </p:nvPr>
        </p:nvSpPr>
        <p:spPr>
          <a:xfrm>
            <a:off x="3563888" y="0"/>
            <a:ext cx="5832648" cy="980728"/>
          </a:xfrm>
          <a:solidFill>
            <a:schemeClr val="tx2">
              <a:lumMod val="50000"/>
              <a:lumOff val="50000"/>
            </a:schemeClr>
          </a:solidFill>
        </p:spPr>
        <p:txBody>
          <a:bodyPr>
            <a:normAutofit lnSpcReduction="10000"/>
          </a:bodyPr>
          <a:lstStyle/>
          <a:p>
            <a:r>
              <a:rPr lang="ru-RU" dirty="0" smtClean="0">
                <a:solidFill>
                  <a:schemeClr val="tx1"/>
                </a:solidFill>
              </a:rPr>
              <a:t>Воспитательский час для подростков</a:t>
            </a:r>
          </a:p>
          <a:p>
            <a:r>
              <a:rPr lang="ru-RU" dirty="0" smtClean="0">
                <a:solidFill>
                  <a:schemeClr val="tx1"/>
                </a:solidFill>
              </a:rPr>
              <a:t>Подготовила :Стороженко Л.Н.</a:t>
            </a:r>
            <a:endParaRPr lang="ru-RU" dirty="0">
              <a:solidFill>
                <a:schemeClr val="tx1"/>
              </a:solidFill>
            </a:endParaRPr>
          </a:p>
        </p:txBody>
      </p:sp>
    </p:spTree>
    <p:extLst>
      <p:ext uri="{BB962C8B-B14F-4D97-AF65-F5344CB8AC3E}">
        <p14:creationId xmlns:p14="http://schemas.microsoft.com/office/powerpoint/2010/main" val="3389621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a:bodyPr>
          <a:lstStyle/>
          <a:p>
            <a:r>
              <a:rPr lang="ru-RU" sz="3200" b="1" dirty="0"/>
              <a:t>Отличие 8</a:t>
            </a:r>
            <a:r>
              <a:rPr lang="ru-RU" sz="3200" dirty="0"/>
              <a:t> - </a:t>
            </a:r>
            <a:r>
              <a:rPr lang="ru-RU" sz="3200" dirty="0">
                <a:solidFill>
                  <a:schemeClr val="accent6">
                    <a:lumMod val="60000"/>
                    <a:lumOff val="40000"/>
                  </a:schemeClr>
                </a:solidFill>
              </a:rPr>
              <a:t>Как влияют расставания?</a:t>
            </a:r>
            <a:br>
              <a:rPr lang="ru-RU" sz="3200" dirty="0">
                <a:solidFill>
                  <a:schemeClr val="accent6">
                    <a:lumMod val="60000"/>
                    <a:lumOff val="40000"/>
                  </a:schemeClr>
                </a:solidFill>
              </a:rPr>
            </a:br>
            <a:endParaRPr lang="ru-RU" sz="3200" dirty="0">
              <a:solidFill>
                <a:schemeClr val="accent6">
                  <a:lumMod val="60000"/>
                  <a:lumOff val="40000"/>
                </a:schemeClr>
              </a:solidFill>
            </a:endParaRPr>
          </a:p>
        </p:txBody>
      </p:sp>
      <p:sp>
        <p:nvSpPr>
          <p:cNvPr id="3" name="Объект 2"/>
          <p:cNvSpPr>
            <a:spLocks noGrp="1"/>
          </p:cNvSpPr>
          <p:nvPr>
            <p:ph sz="half" idx="1"/>
          </p:nvPr>
        </p:nvSpPr>
        <p:spPr>
          <a:xfrm>
            <a:off x="179512" y="609600"/>
            <a:ext cx="4240088" cy="5627711"/>
          </a:xfrm>
        </p:spPr>
        <p:txBody>
          <a:bodyPr>
            <a:normAutofit fontScale="77500" lnSpcReduction="20000"/>
          </a:bodyPr>
          <a:lstStyle/>
          <a:p>
            <a:r>
              <a:rPr lang="ru-RU" i="1" u="sng" dirty="0"/>
              <a:t>Влюбленность:</a:t>
            </a:r>
            <a:r>
              <a:rPr lang="ru-RU" dirty="0"/>
              <a:t> Если ты просто увлечен, то время и расстояние убьют чувство. Со временем другой живой человек, находящийся поблизости, заменит любимого, оставшегося только на фотографии</a:t>
            </a:r>
          </a:p>
        </p:txBody>
      </p:sp>
      <p:sp>
        <p:nvSpPr>
          <p:cNvPr id="4" name="Объект 3"/>
          <p:cNvSpPr>
            <a:spLocks noGrp="1"/>
          </p:cNvSpPr>
          <p:nvPr>
            <p:ph sz="half" idx="2"/>
          </p:nvPr>
        </p:nvSpPr>
        <p:spPr>
          <a:xfrm>
            <a:off x="4427984" y="1124744"/>
            <a:ext cx="4716016" cy="5904656"/>
          </a:xfrm>
        </p:spPr>
        <p:txBody>
          <a:bodyPr>
            <a:normAutofit fontScale="77500" lnSpcReduction="20000"/>
          </a:bodyPr>
          <a:lstStyle/>
          <a:p>
            <a:r>
              <a:rPr lang="ru-RU" i="1" u="sng" dirty="0"/>
              <a:t>Любовь</a:t>
            </a:r>
            <a:r>
              <a:rPr lang="ru-RU" dirty="0"/>
              <a:t>: Когда ты действительно любишь, то отсутствие любимого человека лишь обостряет чувство. Настоящая любовь обязательно выдержит испытание расстоянием и временем. Она основана не только на физической привлекательности человека, она принимает его целиком, как личность. Время, проведенное вместе, помогает вам “срастаться“. Поэтому при разлуке Ты как бы утрачиваешь свою часть. Другой человек, даже очень привлекательный, не может заполнить пустоту в твоем сердце.</a:t>
            </a:r>
            <a:br>
              <a:rPr lang="ru-RU" dirty="0"/>
            </a:br>
            <a:r>
              <a:rPr lang="ru-RU" dirty="0"/>
              <a:t/>
            </a:r>
            <a:br>
              <a:rPr lang="ru-RU" dirty="0"/>
            </a:br>
            <a:endParaRPr lang="ru-RU" dirty="0"/>
          </a:p>
        </p:txBody>
      </p:sp>
      <p:sp>
        <p:nvSpPr>
          <p:cNvPr id="5" name="Сердце 4"/>
          <p:cNvSpPr/>
          <p:nvPr/>
        </p:nvSpPr>
        <p:spPr>
          <a:xfrm>
            <a:off x="2267744" y="4869160"/>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20947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8496944" cy="1224136"/>
          </a:xfrm>
        </p:spPr>
        <p:txBody>
          <a:bodyPr>
            <a:normAutofit/>
          </a:bodyPr>
          <a:lstStyle/>
          <a:p>
            <a:r>
              <a:rPr lang="ru-RU" sz="3200" b="1" dirty="0"/>
              <a:t>Отличие 9</a:t>
            </a:r>
            <a:r>
              <a:rPr lang="ru-RU" sz="3200" dirty="0"/>
              <a:t> </a:t>
            </a:r>
            <a:r>
              <a:rPr lang="ru-RU" sz="3200" dirty="0">
                <a:solidFill>
                  <a:srgbClr val="FF0000"/>
                </a:solidFill>
              </a:rPr>
              <a:t>- Как размолвки сказываются на чувстве?</a:t>
            </a:r>
          </a:p>
        </p:txBody>
      </p:sp>
      <p:sp>
        <p:nvSpPr>
          <p:cNvPr id="3" name="Объект 2"/>
          <p:cNvSpPr>
            <a:spLocks noGrp="1"/>
          </p:cNvSpPr>
          <p:nvPr>
            <p:ph sz="half" idx="1"/>
          </p:nvPr>
        </p:nvSpPr>
        <p:spPr>
          <a:xfrm>
            <a:off x="0" y="1556792"/>
            <a:ext cx="4419600" cy="5112568"/>
          </a:xfrm>
        </p:spPr>
        <p:txBody>
          <a:bodyPr>
            <a:normAutofit/>
          </a:bodyPr>
          <a:lstStyle/>
          <a:p>
            <a:r>
              <a:rPr lang="ru-RU" i="1" u="sng" dirty="0"/>
              <a:t>Влюбленность:</a:t>
            </a:r>
            <a:r>
              <a:rPr lang="ru-RU" dirty="0"/>
              <a:t> Со временем ссоры становятся все более частыми и серьезными. Вы ссоритесь, потому что вам не о чем больше говорить. Раздоры, слезы и романтические “примирения“ лишь избавляют вас от скуки.</a:t>
            </a:r>
            <a:br>
              <a:rPr lang="ru-RU" dirty="0"/>
            </a:br>
            <a:endParaRPr lang="ru-RU" dirty="0"/>
          </a:p>
        </p:txBody>
      </p:sp>
      <p:sp>
        <p:nvSpPr>
          <p:cNvPr id="4" name="Объект 3"/>
          <p:cNvSpPr>
            <a:spLocks noGrp="1"/>
          </p:cNvSpPr>
          <p:nvPr>
            <p:ph sz="half" idx="2"/>
          </p:nvPr>
        </p:nvSpPr>
        <p:spPr>
          <a:xfrm>
            <a:off x="4648200" y="609600"/>
            <a:ext cx="4495800" cy="5843735"/>
          </a:xfrm>
        </p:spPr>
        <p:txBody>
          <a:bodyPr>
            <a:normAutofit/>
          </a:bodyPr>
          <a:lstStyle/>
          <a:p>
            <a:r>
              <a:rPr lang="ru-RU" i="1" u="sng" dirty="0"/>
              <a:t>Любовь:</a:t>
            </a:r>
            <a:r>
              <a:rPr lang="ru-RU" dirty="0"/>
              <a:t> Когда ты действительно любишь, у вас могут возникнуть разногласия, но настоящая любовь переживает их, и ссоры становятся менее частыми и серьезными.</a:t>
            </a:r>
            <a:br>
              <a:rPr lang="ru-RU" dirty="0"/>
            </a:br>
            <a:endParaRPr lang="ru-RU" dirty="0"/>
          </a:p>
        </p:txBody>
      </p:sp>
      <p:sp>
        <p:nvSpPr>
          <p:cNvPr id="6" name="Сердце 5"/>
          <p:cNvSpPr/>
          <p:nvPr/>
        </p:nvSpPr>
        <p:spPr>
          <a:xfrm>
            <a:off x="4283968" y="5154880"/>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06033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a:bodyPr>
          <a:lstStyle/>
          <a:p>
            <a:r>
              <a:rPr lang="ru-RU" sz="3200" b="1" dirty="0"/>
              <a:t>Отличие 10</a:t>
            </a:r>
            <a:r>
              <a:rPr lang="ru-RU" sz="3200" dirty="0"/>
              <a:t> </a:t>
            </a:r>
            <a:r>
              <a:rPr lang="ru-RU" sz="3200" dirty="0">
                <a:solidFill>
                  <a:schemeClr val="accent6">
                    <a:lumMod val="60000"/>
                    <a:lumOff val="40000"/>
                  </a:schemeClr>
                </a:solidFill>
              </a:rPr>
              <a:t>- Как ты рассматриваешь свои отношения?</a:t>
            </a:r>
            <a:br>
              <a:rPr lang="ru-RU" sz="3200" dirty="0">
                <a:solidFill>
                  <a:schemeClr val="accent6">
                    <a:lumMod val="60000"/>
                    <a:lumOff val="40000"/>
                  </a:schemeClr>
                </a:solidFill>
              </a:rPr>
            </a:br>
            <a:endParaRPr lang="ru-RU" sz="3200" dirty="0">
              <a:solidFill>
                <a:schemeClr val="accent6">
                  <a:lumMod val="60000"/>
                  <a:lumOff val="40000"/>
                </a:schemeClr>
              </a:solidFill>
            </a:endParaRPr>
          </a:p>
        </p:txBody>
      </p:sp>
      <p:sp>
        <p:nvSpPr>
          <p:cNvPr id="3" name="Объект 2"/>
          <p:cNvSpPr>
            <a:spLocks noGrp="1"/>
          </p:cNvSpPr>
          <p:nvPr>
            <p:ph sz="half" idx="1"/>
          </p:nvPr>
        </p:nvSpPr>
        <p:spPr>
          <a:xfrm>
            <a:off x="107504" y="1628800"/>
            <a:ext cx="4758680" cy="4525963"/>
          </a:xfrm>
        </p:spPr>
        <p:txBody>
          <a:bodyPr>
            <a:normAutofit fontScale="92500"/>
          </a:bodyPr>
          <a:lstStyle/>
          <a:p>
            <a:r>
              <a:rPr lang="ru-RU" i="1" u="sng" dirty="0"/>
              <a:t>Влюбленность</a:t>
            </a:r>
            <a:r>
              <a:rPr lang="ru-RU" dirty="0"/>
              <a:t>: Ты склонен думать о себе и о твоем любимом человеке, как о двух людях, и соответственно используешь в своих мыслях и речи местоимения: “я“, “меня“, “мое“, “он“, “его“, или “она“, “ее“. Ты думаешь о вас, как о двух отдельных личностях</a:t>
            </a:r>
          </a:p>
        </p:txBody>
      </p:sp>
      <p:sp>
        <p:nvSpPr>
          <p:cNvPr id="4" name="Объект 3"/>
          <p:cNvSpPr>
            <a:spLocks noGrp="1"/>
          </p:cNvSpPr>
          <p:nvPr>
            <p:ph sz="half" idx="2"/>
          </p:nvPr>
        </p:nvSpPr>
        <p:spPr>
          <a:xfrm>
            <a:off x="4648200" y="609600"/>
            <a:ext cx="4388296" cy="5627711"/>
          </a:xfrm>
        </p:spPr>
        <p:txBody>
          <a:bodyPr>
            <a:normAutofit fontScale="92500"/>
          </a:bodyPr>
          <a:lstStyle/>
          <a:p>
            <a:r>
              <a:rPr lang="ru-RU" i="1" u="sng" dirty="0"/>
              <a:t>Любовь:</a:t>
            </a:r>
            <a:r>
              <a:rPr lang="ru-RU" dirty="0"/>
              <a:t> Когда ты действительно любишь, ты обычно используешь слова: “мы“, “наше“, “нас“. Ты думаешь о вас, как о едином.</a:t>
            </a:r>
            <a:br>
              <a:rPr lang="ru-RU" dirty="0"/>
            </a:br>
            <a:r>
              <a:rPr lang="ru-RU" dirty="0"/>
              <a:t>В семьях, где существует настоящая любовь, мужу и жене доставляет удовольствие делать что-либо вместе.</a:t>
            </a:r>
            <a:br>
              <a:rPr lang="ru-RU" dirty="0"/>
            </a:br>
            <a:endParaRPr lang="ru-RU" dirty="0"/>
          </a:p>
        </p:txBody>
      </p:sp>
      <p:sp>
        <p:nvSpPr>
          <p:cNvPr id="5" name="Сердце 4"/>
          <p:cNvSpPr/>
          <p:nvPr/>
        </p:nvSpPr>
        <p:spPr>
          <a:xfrm rot="2235210">
            <a:off x="7020272" y="5197083"/>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9432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396536" cy="1498178"/>
          </a:xfrm>
        </p:spPr>
        <p:txBody>
          <a:bodyPr>
            <a:normAutofit fontScale="90000"/>
          </a:bodyPr>
          <a:lstStyle/>
          <a:p>
            <a:r>
              <a:rPr lang="ru-RU" sz="4000" b="1" dirty="0" smtClean="0"/>
              <a:t/>
            </a:r>
            <a:br>
              <a:rPr lang="ru-RU" sz="4000" b="1" dirty="0" smtClean="0"/>
            </a:br>
            <a:r>
              <a:rPr lang="ru-RU" sz="4000" b="1" dirty="0"/>
              <a:t/>
            </a:r>
            <a:br>
              <a:rPr lang="ru-RU" sz="4000" b="1" dirty="0"/>
            </a:br>
            <a:r>
              <a:rPr lang="ru-RU" sz="4000" b="1" dirty="0" smtClean="0"/>
              <a:t/>
            </a:r>
            <a:br>
              <a:rPr lang="ru-RU" sz="4000" b="1" dirty="0" smtClean="0"/>
            </a:br>
            <a:r>
              <a:rPr lang="ru-RU" sz="3600" b="1" dirty="0" smtClean="0"/>
              <a:t>Отличие 11</a:t>
            </a:r>
            <a:r>
              <a:rPr lang="ru-RU" sz="3600" dirty="0" smtClean="0"/>
              <a:t> - </a:t>
            </a:r>
            <a:br>
              <a:rPr lang="ru-RU" sz="3600" dirty="0" smtClean="0"/>
            </a:br>
            <a:r>
              <a:rPr lang="ru-RU" sz="3600" dirty="0" smtClean="0"/>
              <a:t>                           </a:t>
            </a:r>
            <a:r>
              <a:rPr lang="ru-RU" sz="3600" dirty="0" smtClean="0">
                <a:solidFill>
                  <a:schemeClr val="accent6">
                    <a:lumMod val="60000"/>
                    <a:lumOff val="40000"/>
                  </a:schemeClr>
                </a:solidFill>
              </a:rPr>
              <a:t>Эгоистичен </a:t>
            </a:r>
            <a:r>
              <a:rPr lang="ru-RU" sz="3600" dirty="0">
                <a:solidFill>
                  <a:schemeClr val="accent6">
                    <a:lumMod val="60000"/>
                    <a:lumOff val="40000"/>
                  </a:schemeClr>
                </a:solidFill>
              </a:rPr>
              <a:t>ты или бескорыстен?</a:t>
            </a:r>
            <a:br>
              <a:rPr lang="ru-RU" sz="3600" dirty="0">
                <a:solidFill>
                  <a:schemeClr val="accent6">
                    <a:lumMod val="60000"/>
                    <a:lumOff val="40000"/>
                  </a:schemeClr>
                </a:solidFill>
              </a:rPr>
            </a:br>
            <a:endParaRPr lang="ru-RU" sz="3600" dirty="0">
              <a:solidFill>
                <a:schemeClr val="accent6">
                  <a:lumMod val="60000"/>
                  <a:lumOff val="40000"/>
                </a:schemeClr>
              </a:solidFill>
            </a:endParaRPr>
          </a:p>
        </p:txBody>
      </p:sp>
      <p:sp>
        <p:nvSpPr>
          <p:cNvPr id="3" name="Объект 2"/>
          <p:cNvSpPr>
            <a:spLocks noGrp="1"/>
          </p:cNvSpPr>
          <p:nvPr>
            <p:ph sz="half" idx="1"/>
          </p:nvPr>
        </p:nvSpPr>
        <p:spPr>
          <a:xfrm>
            <a:off x="107504" y="1340768"/>
            <a:ext cx="4312096" cy="5256584"/>
          </a:xfrm>
        </p:spPr>
        <p:txBody>
          <a:bodyPr>
            <a:normAutofit fontScale="92500" lnSpcReduction="20000"/>
          </a:bodyPr>
          <a:lstStyle/>
          <a:p>
            <a:r>
              <a:rPr lang="ru-RU" i="1" u="sng" dirty="0"/>
              <a:t>Влюбленность:</a:t>
            </a:r>
            <a:r>
              <a:rPr lang="ru-RU" dirty="0"/>
              <a:t> Интерес к другому человеку в основном эгоистичен. Парень может встречаться с красивой и заметной девушкой, только потому что это льстит его самолюбию, поднимает его престиж. Точно так же и девушка может удерживать парня “на привязи“ потому, что его преданность поднимает ее цену в глазах других.</a:t>
            </a:r>
            <a:br>
              <a:rPr lang="ru-RU" dirty="0"/>
            </a:br>
            <a:endParaRPr lang="ru-RU" dirty="0"/>
          </a:p>
        </p:txBody>
      </p:sp>
      <p:sp>
        <p:nvSpPr>
          <p:cNvPr id="4" name="Объект 3"/>
          <p:cNvSpPr>
            <a:spLocks noGrp="1"/>
          </p:cNvSpPr>
          <p:nvPr>
            <p:ph sz="half" idx="2"/>
          </p:nvPr>
        </p:nvSpPr>
        <p:spPr>
          <a:xfrm>
            <a:off x="4860032" y="2348880"/>
            <a:ext cx="4283968" cy="4752528"/>
          </a:xfrm>
        </p:spPr>
        <p:txBody>
          <a:bodyPr>
            <a:normAutofit fontScale="92500" lnSpcReduction="20000"/>
          </a:bodyPr>
          <a:lstStyle/>
          <a:p>
            <a:r>
              <a:rPr lang="ru-RU" i="1" u="sng" dirty="0"/>
              <a:t>Любовь</a:t>
            </a:r>
            <a:r>
              <a:rPr lang="ru-RU" dirty="0"/>
              <a:t>: Тебе нравится человек за то, что он из себя представляет, а не потому что он может помочь тебе самоутвердиться.</a:t>
            </a:r>
            <a:br>
              <a:rPr lang="ru-RU" dirty="0"/>
            </a:br>
            <a:endParaRPr lang="ru-RU" dirty="0"/>
          </a:p>
        </p:txBody>
      </p:sp>
      <p:sp>
        <p:nvSpPr>
          <p:cNvPr id="5" name="Сердце 4"/>
          <p:cNvSpPr/>
          <p:nvPr/>
        </p:nvSpPr>
        <p:spPr>
          <a:xfrm>
            <a:off x="5796136" y="1772816"/>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06442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fontScale="90000"/>
          </a:bodyPr>
          <a:lstStyle/>
          <a:p>
            <a:r>
              <a:rPr lang="ru-RU" sz="4000" b="1" dirty="0"/>
              <a:t>Отличие 12</a:t>
            </a:r>
            <a:r>
              <a:rPr lang="ru-RU" sz="4000" dirty="0"/>
              <a:t> - </a:t>
            </a:r>
            <a:r>
              <a:rPr lang="ru-RU" sz="4000" dirty="0">
                <a:solidFill>
                  <a:schemeClr val="accent6">
                    <a:lumMod val="60000"/>
                    <a:lumOff val="40000"/>
                  </a:schemeClr>
                </a:solidFill>
              </a:rPr>
              <a:t>Что в основе твоих чувств?</a:t>
            </a:r>
            <a:r>
              <a:rPr lang="ru-RU" dirty="0">
                <a:solidFill>
                  <a:schemeClr val="accent6">
                    <a:lumMod val="60000"/>
                    <a:lumOff val="40000"/>
                  </a:schemeClr>
                </a:solidFill>
              </a:rPr>
              <a:t/>
            </a:r>
            <a:br>
              <a:rPr lang="ru-RU" dirty="0">
                <a:solidFill>
                  <a:schemeClr val="accent6">
                    <a:lumMod val="60000"/>
                    <a:lumOff val="40000"/>
                  </a:schemeClr>
                </a:solidFill>
              </a:rPr>
            </a:br>
            <a:endParaRPr lang="ru-RU" dirty="0">
              <a:solidFill>
                <a:schemeClr val="accent6">
                  <a:lumMod val="60000"/>
                  <a:lumOff val="40000"/>
                </a:schemeClr>
              </a:solidFill>
            </a:endParaRPr>
          </a:p>
        </p:txBody>
      </p:sp>
      <p:sp>
        <p:nvSpPr>
          <p:cNvPr id="3" name="Объект 2"/>
          <p:cNvSpPr>
            <a:spLocks noGrp="1"/>
          </p:cNvSpPr>
          <p:nvPr>
            <p:ph sz="half" idx="1"/>
          </p:nvPr>
        </p:nvSpPr>
        <p:spPr>
          <a:xfrm>
            <a:off x="0" y="1052737"/>
            <a:ext cx="4716016" cy="5184576"/>
          </a:xfrm>
        </p:spPr>
        <p:txBody>
          <a:bodyPr>
            <a:normAutofit fontScale="92500"/>
          </a:bodyPr>
          <a:lstStyle/>
          <a:p>
            <a:r>
              <a:rPr lang="ru-RU" i="1" u="sng" dirty="0"/>
              <a:t>Влюбленность</a:t>
            </a:r>
            <a:r>
              <a:rPr lang="ru-RU" dirty="0"/>
              <a:t>: Является ли твоей целью найти человека, который полностью посвятит свою жизнь тому, чтобы сделать тебя счастливым? Заботишься ли ты в первую очередь о себе самом? Если да, то ты только увлечен. Твоя общая позиция эгоистична — ты больше всего заботишься о том, что можешь получить от этих отношений</a:t>
            </a:r>
          </a:p>
        </p:txBody>
      </p:sp>
      <p:sp>
        <p:nvSpPr>
          <p:cNvPr id="4" name="Объект 3"/>
          <p:cNvSpPr>
            <a:spLocks noGrp="1"/>
          </p:cNvSpPr>
          <p:nvPr>
            <p:ph sz="half" idx="2"/>
          </p:nvPr>
        </p:nvSpPr>
        <p:spPr>
          <a:xfrm>
            <a:off x="4648200" y="609600"/>
            <a:ext cx="4495800" cy="5555703"/>
          </a:xfrm>
        </p:spPr>
        <p:txBody>
          <a:bodyPr>
            <a:normAutofit fontScale="92500"/>
          </a:bodyPr>
          <a:lstStyle/>
          <a:p>
            <a:r>
              <a:rPr lang="ru-RU" i="1" u="sng" dirty="0"/>
              <a:t>Любовь</a:t>
            </a:r>
            <a:r>
              <a:rPr lang="ru-RU" dirty="0"/>
              <a:t>: Любовь бескорыстна и предана. Ты стремишься сделать все возможное, чтобы принести радость другому. Тебя прежде всего интересует, что ты можешь отдать, а не получить.</a:t>
            </a:r>
          </a:p>
          <a:p>
            <a:endParaRPr lang="ru-RU" dirty="0"/>
          </a:p>
        </p:txBody>
      </p:sp>
      <p:sp>
        <p:nvSpPr>
          <p:cNvPr id="5" name="Сердце 4"/>
          <p:cNvSpPr/>
          <p:nvPr/>
        </p:nvSpPr>
        <p:spPr>
          <a:xfrm>
            <a:off x="6660232" y="4437112"/>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89915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ердце 1"/>
          <p:cNvSpPr/>
          <p:nvPr/>
        </p:nvSpPr>
        <p:spPr>
          <a:xfrm rot="1749597">
            <a:off x="7092280" y="5273824"/>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51520" y="620688"/>
            <a:ext cx="8892480" cy="6124754"/>
          </a:xfrm>
          <a:prstGeom prst="rect">
            <a:avLst/>
          </a:prstGeom>
        </p:spPr>
        <p:txBody>
          <a:bodyPr wrap="square">
            <a:spAutoFit/>
          </a:bodyPr>
          <a:lstStyle/>
          <a:p>
            <a:r>
              <a:rPr lang="ru-RU" sz="2800" dirty="0"/>
              <a:t>Любовь мне – как блистание  звезды над миром зла.</a:t>
            </a:r>
            <a:br>
              <a:rPr lang="ru-RU" sz="2800" dirty="0"/>
            </a:br>
            <a:r>
              <a:rPr lang="ru-RU" sz="2800" dirty="0"/>
              <a:t/>
            </a:r>
            <a:br>
              <a:rPr lang="ru-RU" sz="2800" dirty="0"/>
            </a:br>
            <a:r>
              <a:rPr lang="ru-RU" sz="2800" dirty="0"/>
              <a:t>Любовь мне – как признание на добрые дела.</a:t>
            </a:r>
            <a:br>
              <a:rPr lang="ru-RU" sz="2800" dirty="0"/>
            </a:br>
            <a:r>
              <a:rPr lang="ru-RU" sz="2800" dirty="0"/>
              <a:t/>
            </a:r>
            <a:br>
              <a:rPr lang="ru-RU" sz="2800" dirty="0"/>
            </a:br>
            <a:r>
              <a:rPr lang="ru-RU" sz="2800" dirty="0"/>
              <a:t>Чтоб мир отмылся дочиста, душа тревогу бьёт,</a:t>
            </a:r>
            <a:br>
              <a:rPr lang="ru-RU" sz="2800" dirty="0"/>
            </a:br>
            <a:r>
              <a:rPr lang="ru-RU" sz="2800" dirty="0"/>
              <a:t/>
            </a:r>
            <a:br>
              <a:rPr lang="ru-RU" sz="2800" dirty="0"/>
            </a:br>
            <a:r>
              <a:rPr lang="ru-RU" sz="2800" dirty="0"/>
              <a:t>Любовь мне как пророчество, зовущее вперёд.</a:t>
            </a:r>
            <a:br>
              <a:rPr lang="ru-RU" sz="2800" dirty="0"/>
            </a:br>
            <a:r>
              <a:rPr lang="ru-RU" sz="2800" dirty="0"/>
              <a:t/>
            </a:r>
            <a:br>
              <a:rPr lang="ru-RU" sz="2800" dirty="0"/>
            </a:br>
            <a:r>
              <a:rPr lang="ru-RU" sz="2800" dirty="0"/>
              <a:t>Любовь – как жажда истины, как право есть и пить.</a:t>
            </a:r>
            <a:br>
              <a:rPr lang="ru-RU" sz="2800" dirty="0"/>
            </a:br>
            <a:r>
              <a:rPr lang="ru-RU" sz="2800" dirty="0"/>
              <a:t/>
            </a:r>
            <a:br>
              <a:rPr lang="ru-RU" sz="2800" dirty="0"/>
            </a:br>
            <a:r>
              <a:rPr lang="ru-RU" sz="2800" dirty="0"/>
              <a:t>Я может быть единственный, умеющий любить.</a:t>
            </a:r>
            <a:br>
              <a:rPr lang="ru-RU" sz="2800" dirty="0"/>
            </a:br>
            <a:endParaRPr lang="ru-RU" sz="2800" dirty="0"/>
          </a:p>
          <a:p>
            <a:r>
              <a:rPr lang="ru-RU" sz="2800" dirty="0"/>
              <a:t/>
            </a:r>
            <a:br>
              <a:rPr lang="ru-RU" sz="2800" dirty="0"/>
            </a:br>
            <a:r>
              <a:rPr lang="ru-RU" sz="2800" dirty="0"/>
              <a:t>В. Федоров</a:t>
            </a:r>
          </a:p>
        </p:txBody>
      </p:sp>
    </p:spTree>
    <p:extLst>
      <p:ext uri="{BB962C8B-B14F-4D97-AF65-F5344CB8AC3E}">
        <p14:creationId xmlns:p14="http://schemas.microsoft.com/office/powerpoint/2010/main" val="427891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852936"/>
          </a:xfrm>
        </p:spPr>
        <p:txBody>
          <a:bodyPr>
            <a:normAutofit/>
          </a:bodyPr>
          <a:lstStyle/>
          <a:p>
            <a:pPr algn="ctr"/>
            <a:r>
              <a:rPr lang="ru-RU" b="1" cap="all" dirty="0">
                <a:hlinkClick r:id="rId3"/>
              </a:rPr>
              <a:t>12 ОТЛИЧИЙ </a:t>
            </a:r>
            <a:r>
              <a:rPr lang="ru-RU" b="1" cap="all" dirty="0" smtClean="0">
                <a:hlinkClick r:id="rId3"/>
              </a:rPr>
              <a:t>  ЛЮБВИ   ОТ </a:t>
            </a:r>
            <a:r>
              <a:rPr lang="ru-RU" b="1" cap="all" dirty="0">
                <a:hlinkClick r:id="rId3"/>
              </a:rPr>
              <a:t>ВЛЮБЛЕННОСТИ</a:t>
            </a:r>
            <a:r>
              <a:rPr lang="ru-RU" b="1" cap="all" dirty="0"/>
              <a:t> </a:t>
            </a:r>
            <a:r>
              <a:rPr lang="ru-RU" b="1" cap="all" dirty="0">
                <a:hlinkClick r:id="rId3"/>
              </a:rPr>
              <a:t> </a:t>
            </a:r>
            <a:r>
              <a:rPr lang="ru-RU" dirty="0"/>
              <a:t/>
            </a:r>
            <a:br>
              <a:rPr lang="ru-RU" dirty="0"/>
            </a:br>
            <a:endParaRPr lang="ru-RU" dirty="0"/>
          </a:p>
        </p:txBody>
      </p:sp>
      <p:pic>
        <p:nvPicPr>
          <p:cNvPr id="4" name="Объект 3" descr="Сердце из бумажных лент">
            <a:hlinkClick r:id="rId4"/>
          </p:cNvPr>
          <p:cNvPicPr>
            <a:picLocks noGrp="1"/>
          </p:cNvPicPr>
          <p:nvPr>
            <p:ph idx="1"/>
          </p:nvPr>
        </p:nvPicPr>
        <p:blipFill rotWithShape="1">
          <a:blip r:embed="rId5"/>
          <a:srcRect t="13303" r="28483" b="11170"/>
          <a:stretch/>
        </p:blipFill>
        <p:spPr bwMode="auto">
          <a:xfrm>
            <a:off x="395536" y="2132856"/>
            <a:ext cx="8280920" cy="4725144"/>
          </a:xfrm>
          <a:prstGeom prst="rect">
            <a:avLst/>
          </a:prstGeom>
          <a:noFill/>
          <a:ln w="9525">
            <a:noFill/>
            <a:miter lim="800000"/>
            <a:headEnd/>
            <a:tailEnd/>
          </a:ln>
        </p:spPr>
      </p:pic>
    </p:spTree>
    <p:extLst>
      <p:ext uri="{BB962C8B-B14F-4D97-AF65-F5344CB8AC3E}">
        <p14:creationId xmlns:p14="http://schemas.microsoft.com/office/powerpoint/2010/main" val="3857651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116632"/>
            <a:ext cx="8490520" cy="1368152"/>
          </a:xfrm>
        </p:spPr>
        <p:txBody>
          <a:bodyPr>
            <a:normAutofit/>
          </a:bodyPr>
          <a:lstStyle/>
          <a:p>
            <a:r>
              <a:rPr lang="ru-RU" sz="3200" b="1" dirty="0"/>
              <a:t>Отличие 1</a:t>
            </a:r>
            <a:r>
              <a:rPr lang="ru-RU" sz="3200" dirty="0"/>
              <a:t> - </a:t>
            </a:r>
            <a:r>
              <a:rPr lang="ru-RU" sz="3200" dirty="0">
                <a:solidFill>
                  <a:schemeClr val="accent6">
                    <a:lumMod val="60000"/>
                    <a:lumOff val="40000"/>
                  </a:schemeClr>
                </a:solidFill>
              </a:rPr>
              <a:t>Что больше всего </a:t>
            </a:r>
            <a:r>
              <a:rPr lang="ru-RU" sz="3200" dirty="0" smtClean="0">
                <a:solidFill>
                  <a:schemeClr val="accent6">
                    <a:lumMod val="60000"/>
                    <a:lumOff val="40000"/>
                  </a:schemeClr>
                </a:solidFill>
              </a:rPr>
              <a:t>притягивает</a:t>
            </a:r>
            <a:endParaRPr lang="ru-RU" sz="3200" dirty="0">
              <a:solidFill>
                <a:schemeClr val="accent6">
                  <a:lumMod val="60000"/>
                  <a:lumOff val="40000"/>
                </a:schemeClr>
              </a:solidFill>
            </a:endParaRPr>
          </a:p>
        </p:txBody>
      </p:sp>
      <p:sp>
        <p:nvSpPr>
          <p:cNvPr id="3" name="Объект 2"/>
          <p:cNvSpPr>
            <a:spLocks noGrp="1"/>
          </p:cNvSpPr>
          <p:nvPr>
            <p:ph sz="half" idx="1"/>
          </p:nvPr>
        </p:nvSpPr>
        <p:spPr>
          <a:xfrm>
            <a:off x="-108520" y="1628799"/>
            <a:ext cx="4528120" cy="4824537"/>
          </a:xfrm>
        </p:spPr>
        <p:txBody>
          <a:bodyPr>
            <a:normAutofit/>
          </a:bodyPr>
          <a:lstStyle/>
          <a:p>
            <a:r>
              <a:rPr lang="ru-RU" i="1" u="sng" dirty="0"/>
              <a:t>Влюбленность</a:t>
            </a:r>
            <a:r>
              <a:rPr lang="ru-RU" dirty="0"/>
              <a:t>: Физические данные другого человека, т.е. красивое лицо и хорошая фигура</a:t>
            </a:r>
          </a:p>
        </p:txBody>
      </p:sp>
      <p:sp>
        <p:nvSpPr>
          <p:cNvPr id="4" name="Объект 3"/>
          <p:cNvSpPr>
            <a:spLocks noGrp="1"/>
          </p:cNvSpPr>
          <p:nvPr>
            <p:ph sz="half" idx="2"/>
          </p:nvPr>
        </p:nvSpPr>
        <p:spPr>
          <a:xfrm>
            <a:off x="4648200" y="1484783"/>
            <a:ext cx="4388296" cy="4896545"/>
          </a:xfrm>
        </p:spPr>
        <p:txBody>
          <a:bodyPr>
            <a:normAutofit/>
          </a:bodyPr>
          <a:lstStyle/>
          <a:p>
            <a:r>
              <a:rPr lang="ru-RU" i="1" u="sng" dirty="0"/>
              <a:t>Любовь:</a:t>
            </a:r>
            <a:r>
              <a:rPr lang="ru-RU" dirty="0"/>
              <a:t> Личность человека в целом. В чувствах присутствует и физическое влечение, но только наряду со многими другими притягательными качествами.</a:t>
            </a:r>
            <a:br>
              <a:rPr lang="ru-RU" dirty="0"/>
            </a:br>
            <a:endParaRPr lang="ru-RU" dirty="0"/>
          </a:p>
        </p:txBody>
      </p:sp>
      <p:sp>
        <p:nvSpPr>
          <p:cNvPr id="5" name="Сердце 4"/>
          <p:cNvSpPr/>
          <p:nvPr/>
        </p:nvSpPr>
        <p:spPr>
          <a:xfrm>
            <a:off x="2915816" y="5013176"/>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83296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rmAutofit/>
          </a:bodyPr>
          <a:lstStyle/>
          <a:p>
            <a:r>
              <a:rPr lang="ru-RU" sz="3600" b="1" dirty="0"/>
              <a:t>Отличие 2</a:t>
            </a:r>
            <a:r>
              <a:rPr lang="ru-RU" sz="3600" dirty="0"/>
              <a:t> </a:t>
            </a:r>
            <a:r>
              <a:rPr lang="ru-RU" sz="3600" dirty="0">
                <a:solidFill>
                  <a:schemeClr val="accent6">
                    <a:lumMod val="60000"/>
                    <a:lumOff val="40000"/>
                  </a:schemeClr>
                </a:solidFill>
              </a:rPr>
              <a:t>- Сколько различных качеств привлекает в этом человеке?</a:t>
            </a:r>
            <a:r>
              <a:rPr lang="ru-RU" dirty="0">
                <a:solidFill>
                  <a:schemeClr val="accent6">
                    <a:lumMod val="60000"/>
                    <a:lumOff val="40000"/>
                  </a:schemeClr>
                </a:solidFill>
              </a:rPr>
              <a:t/>
            </a:r>
            <a:br>
              <a:rPr lang="ru-RU" dirty="0">
                <a:solidFill>
                  <a:schemeClr val="accent6">
                    <a:lumMod val="60000"/>
                    <a:lumOff val="40000"/>
                  </a:schemeClr>
                </a:solidFill>
              </a:rPr>
            </a:br>
            <a:endParaRPr lang="ru-RU" dirty="0">
              <a:solidFill>
                <a:schemeClr val="accent6">
                  <a:lumMod val="60000"/>
                  <a:lumOff val="40000"/>
                </a:schemeClr>
              </a:solidFill>
            </a:endParaRPr>
          </a:p>
        </p:txBody>
      </p:sp>
      <p:sp>
        <p:nvSpPr>
          <p:cNvPr id="3" name="Объект 2"/>
          <p:cNvSpPr>
            <a:spLocks noGrp="1"/>
          </p:cNvSpPr>
          <p:nvPr>
            <p:ph sz="half" idx="1"/>
          </p:nvPr>
        </p:nvSpPr>
        <p:spPr>
          <a:xfrm>
            <a:off x="0" y="1772815"/>
            <a:ext cx="4419600" cy="4752529"/>
          </a:xfrm>
        </p:spPr>
        <p:txBody>
          <a:bodyPr>
            <a:normAutofit/>
          </a:bodyPr>
          <a:lstStyle/>
          <a:p>
            <a:r>
              <a:rPr lang="ru-RU" i="1" u="sng" dirty="0"/>
              <a:t>Влюбленность:</a:t>
            </a:r>
            <a:r>
              <a:rPr lang="ru-RU" dirty="0"/>
              <a:t> Обычно количество таких качеств невелико, но они способны очень сильно воздействовать (например можно сходить с ума от улыбки или походки).</a:t>
            </a:r>
            <a:br>
              <a:rPr lang="ru-RU" dirty="0"/>
            </a:br>
            <a:endParaRPr lang="ru-RU" dirty="0"/>
          </a:p>
        </p:txBody>
      </p:sp>
      <p:sp>
        <p:nvSpPr>
          <p:cNvPr id="4" name="Объект 3"/>
          <p:cNvSpPr>
            <a:spLocks noGrp="1"/>
          </p:cNvSpPr>
          <p:nvPr>
            <p:ph sz="half" idx="2"/>
          </p:nvPr>
        </p:nvSpPr>
        <p:spPr>
          <a:xfrm>
            <a:off x="4648200" y="609600"/>
            <a:ext cx="4100264" cy="5699719"/>
          </a:xfrm>
        </p:spPr>
        <p:txBody>
          <a:bodyPr>
            <a:normAutofit/>
          </a:bodyPr>
          <a:lstStyle/>
          <a:p>
            <a:r>
              <a:rPr lang="ru-RU" i="1" u="sng" dirty="0"/>
              <a:t>Любовь</a:t>
            </a:r>
            <a:r>
              <a:rPr lang="ru-RU" dirty="0"/>
              <a:t>: Когда любишь по-настоящему нравятся все или большинство качеств в другом человеке.</a:t>
            </a:r>
            <a:br>
              <a:rPr lang="ru-RU" dirty="0"/>
            </a:br>
            <a:endParaRPr lang="ru-RU" dirty="0"/>
          </a:p>
        </p:txBody>
      </p:sp>
      <p:sp>
        <p:nvSpPr>
          <p:cNvPr id="5" name="Сердце 4"/>
          <p:cNvSpPr/>
          <p:nvPr/>
        </p:nvSpPr>
        <p:spPr>
          <a:xfrm rot="1804201">
            <a:off x="5788691" y="4947466"/>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53560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116632"/>
            <a:ext cx="8706544" cy="2088232"/>
          </a:xfrm>
        </p:spPr>
        <p:txBody>
          <a:bodyPr>
            <a:normAutofit/>
          </a:bodyPr>
          <a:lstStyle/>
          <a:p>
            <a:r>
              <a:rPr lang="ru-RU" sz="3600" b="1" dirty="0"/>
              <a:t>Отличие 3</a:t>
            </a:r>
            <a:r>
              <a:rPr lang="ru-RU" sz="3600" dirty="0"/>
              <a:t> - </a:t>
            </a:r>
            <a:r>
              <a:rPr lang="ru-RU" sz="3600" dirty="0">
                <a:solidFill>
                  <a:schemeClr val="accent6">
                    <a:lumMod val="60000"/>
                    <a:lumOff val="40000"/>
                  </a:schemeClr>
                </a:solidFill>
              </a:rPr>
              <a:t>Как это началось?</a:t>
            </a:r>
            <a:r>
              <a:rPr lang="ru-RU" dirty="0">
                <a:solidFill>
                  <a:schemeClr val="accent6">
                    <a:lumMod val="60000"/>
                    <a:lumOff val="40000"/>
                  </a:schemeClr>
                </a:solidFill>
              </a:rPr>
              <a:t/>
            </a:r>
            <a:br>
              <a:rPr lang="ru-RU" dirty="0">
                <a:solidFill>
                  <a:schemeClr val="accent6">
                    <a:lumMod val="60000"/>
                    <a:lumOff val="40000"/>
                  </a:schemeClr>
                </a:solidFill>
              </a:rPr>
            </a:br>
            <a:endParaRPr lang="ru-RU" dirty="0">
              <a:solidFill>
                <a:schemeClr val="accent6">
                  <a:lumMod val="60000"/>
                  <a:lumOff val="40000"/>
                </a:schemeClr>
              </a:solidFill>
            </a:endParaRPr>
          </a:p>
        </p:txBody>
      </p:sp>
      <p:sp>
        <p:nvSpPr>
          <p:cNvPr id="3" name="Объект 2"/>
          <p:cNvSpPr>
            <a:spLocks noGrp="1"/>
          </p:cNvSpPr>
          <p:nvPr>
            <p:ph sz="half" idx="1"/>
          </p:nvPr>
        </p:nvSpPr>
        <p:spPr>
          <a:xfrm>
            <a:off x="0" y="620688"/>
            <a:ext cx="4419600" cy="5627711"/>
          </a:xfrm>
        </p:spPr>
        <p:txBody>
          <a:bodyPr>
            <a:normAutofit/>
          </a:bodyPr>
          <a:lstStyle/>
          <a:p>
            <a:r>
              <a:rPr lang="ru-RU" i="1" u="sng" dirty="0"/>
              <a:t>Влюбленность:</a:t>
            </a:r>
            <a:r>
              <a:rPr lang="ru-RU" dirty="0"/>
              <a:t> Возникает быстро. Не бывает настоящей любви с первого взгляда, зато может вспыхнуть влюбленность с первого взгляда.</a:t>
            </a:r>
            <a:br>
              <a:rPr lang="ru-RU" dirty="0"/>
            </a:br>
            <a:endParaRPr lang="ru-RU" dirty="0"/>
          </a:p>
        </p:txBody>
      </p:sp>
      <p:sp>
        <p:nvSpPr>
          <p:cNvPr id="4" name="Объект 3"/>
          <p:cNvSpPr>
            <a:spLocks noGrp="1"/>
          </p:cNvSpPr>
          <p:nvPr>
            <p:ph sz="half" idx="2"/>
          </p:nvPr>
        </p:nvSpPr>
        <p:spPr>
          <a:xfrm>
            <a:off x="4648200" y="609600"/>
            <a:ext cx="4495800" cy="5915743"/>
          </a:xfrm>
        </p:spPr>
        <p:txBody>
          <a:bodyPr>
            <a:normAutofit/>
          </a:bodyPr>
          <a:lstStyle/>
          <a:p>
            <a:r>
              <a:rPr lang="ru-RU" i="1" u="sng" dirty="0"/>
              <a:t>Любовь: </a:t>
            </a:r>
            <a:r>
              <a:rPr lang="ru-RU" dirty="0"/>
              <a:t>Настоящая любовь всегда появляется медленно. Невозможно полюбить человека не узнав его, а для этого требуется время, много времени.</a:t>
            </a:r>
            <a:br>
              <a:rPr lang="ru-RU" dirty="0"/>
            </a:br>
            <a:endParaRPr lang="ru-RU" dirty="0"/>
          </a:p>
        </p:txBody>
      </p:sp>
      <p:sp>
        <p:nvSpPr>
          <p:cNvPr id="5" name="Сердце 4"/>
          <p:cNvSpPr/>
          <p:nvPr/>
        </p:nvSpPr>
        <p:spPr>
          <a:xfrm>
            <a:off x="2987824" y="4437112"/>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4343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ru-RU" sz="3600" b="1" dirty="0"/>
              <a:t>Отличие 4</a:t>
            </a:r>
            <a:r>
              <a:rPr lang="ru-RU" sz="3600" dirty="0"/>
              <a:t> - </a:t>
            </a:r>
            <a:r>
              <a:rPr lang="ru-RU" sz="3600" dirty="0">
                <a:solidFill>
                  <a:schemeClr val="accent6">
                    <a:lumMod val="60000"/>
                    <a:lumOff val="40000"/>
                  </a:schemeClr>
                </a:solidFill>
              </a:rPr>
              <a:t>Насколько постоянен интерес?</a:t>
            </a:r>
            <a:r>
              <a:rPr lang="ru-RU" dirty="0">
                <a:solidFill>
                  <a:schemeClr val="accent6">
                    <a:lumMod val="60000"/>
                    <a:lumOff val="40000"/>
                  </a:schemeClr>
                </a:solidFill>
              </a:rPr>
              <a:t/>
            </a:r>
            <a:br>
              <a:rPr lang="ru-RU" dirty="0">
                <a:solidFill>
                  <a:schemeClr val="accent6">
                    <a:lumMod val="60000"/>
                    <a:lumOff val="40000"/>
                  </a:schemeClr>
                </a:solidFill>
              </a:rPr>
            </a:br>
            <a:endParaRPr lang="ru-RU" dirty="0">
              <a:solidFill>
                <a:schemeClr val="accent6">
                  <a:lumMod val="60000"/>
                  <a:lumOff val="40000"/>
                </a:schemeClr>
              </a:solidFill>
            </a:endParaRPr>
          </a:p>
        </p:txBody>
      </p:sp>
      <p:sp>
        <p:nvSpPr>
          <p:cNvPr id="3" name="Объект 2"/>
          <p:cNvSpPr>
            <a:spLocks noGrp="1"/>
          </p:cNvSpPr>
          <p:nvPr>
            <p:ph sz="half" idx="1"/>
          </p:nvPr>
        </p:nvSpPr>
        <p:spPr>
          <a:xfrm>
            <a:off x="-108520" y="609600"/>
            <a:ext cx="4528120" cy="5699719"/>
          </a:xfrm>
        </p:spPr>
        <p:txBody>
          <a:bodyPr>
            <a:normAutofit/>
          </a:bodyPr>
          <a:lstStyle/>
          <a:p>
            <a:r>
              <a:rPr lang="ru-RU" i="1" u="sng" dirty="0"/>
              <a:t>Влюбленност</a:t>
            </a:r>
            <a:r>
              <a:rPr lang="ru-RU" dirty="0"/>
              <a:t>ь: Интерес то вспыхивает, то гаснет. Одна из причин этого заключается в том, что влюбленность возникает слишком быстро, и поэтому корни ее не глубоки. И в целом отношения поверхностны.</a:t>
            </a:r>
            <a:br>
              <a:rPr lang="ru-RU" dirty="0"/>
            </a:br>
            <a:endParaRPr lang="ru-RU" dirty="0"/>
          </a:p>
        </p:txBody>
      </p:sp>
      <p:sp>
        <p:nvSpPr>
          <p:cNvPr id="4" name="Объект 3"/>
          <p:cNvSpPr>
            <a:spLocks noGrp="1"/>
          </p:cNvSpPr>
          <p:nvPr>
            <p:ph sz="half" idx="2"/>
          </p:nvPr>
        </p:nvSpPr>
        <p:spPr>
          <a:xfrm>
            <a:off x="4648200" y="1700807"/>
            <a:ext cx="4495800" cy="4752529"/>
          </a:xfrm>
        </p:spPr>
        <p:txBody>
          <a:bodyPr>
            <a:normAutofit/>
          </a:bodyPr>
          <a:lstStyle/>
          <a:p>
            <a:r>
              <a:rPr lang="ru-RU" i="1" u="sng" dirty="0"/>
              <a:t>Любовь: </a:t>
            </a:r>
            <a:r>
              <a:rPr lang="ru-RU" dirty="0"/>
              <a:t>Чувства будут скорее теплыми и нежными, чем станут колебаться от пылкой страсти до холодного безразличия, они будут более постоянными. Настоящая любовь вырастает медленно, но корни ее глубоки.</a:t>
            </a:r>
          </a:p>
        </p:txBody>
      </p:sp>
      <p:sp>
        <p:nvSpPr>
          <p:cNvPr id="5" name="Сердце 4"/>
          <p:cNvSpPr/>
          <p:nvPr/>
        </p:nvSpPr>
        <p:spPr>
          <a:xfrm>
            <a:off x="2353573" y="5085184"/>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17732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a:bodyPr>
          <a:lstStyle/>
          <a:p>
            <a:r>
              <a:rPr lang="ru-RU" sz="3200" b="1" dirty="0"/>
              <a:t>Отличие 5</a:t>
            </a:r>
            <a:r>
              <a:rPr lang="ru-RU" sz="3200" dirty="0"/>
              <a:t> - </a:t>
            </a:r>
            <a:r>
              <a:rPr lang="ru-RU" sz="3200" dirty="0">
                <a:solidFill>
                  <a:schemeClr val="accent6">
                    <a:lumMod val="60000"/>
                    <a:lumOff val="40000"/>
                  </a:schemeClr>
                </a:solidFill>
              </a:rPr>
              <a:t>Как чувство влияет на тебя?</a:t>
            </a:r>
            <a:br>
              <a:rPr lang="ru-RU" sz="3200" dirty="0">
                <a:solidFill>
                  <a:schemeClr val="accent6">
                    <a:lumMod val="60000"/>
                    <a:lumOff val="40000"/>
                  </a:schemeClr>
                </a:solidFill>
              </a:rPr>
            </a:br>
            <a:endParaRPr lang="ru-RU" sz="3200" dirty="0">
              <a:solidFill>
                <a:schemeClr val="accent6">
                  <a:lumMod val="60000"/>
                  <a:lumOff val="40000"/>
                </a:schemeClr>
              </a:solidFill>
            </a:endParaRPr>
          </a:p>
        </p:txBody>
      </p:sp>
      <p:sp>
        <p:nvSpPr>
          <p:cNvPr id="3" name="Объект 2"/>
          <p:cNvSpPr>
            <a:spLocks noGrp="1"/>
          </p:cNvSpPr>
          <p:nvPr>
            <p:ph sz="half" idx="1"/>
          </p:nvPr>
        </p:nvSpPr>
        <p:spPr>
          <a:xfrm>
            <a:off x="-108520" y="188640"/>
            <a:ext cx="5472608" cy="6912767"/>
          </a:xfrm>
        </p:spPr>
        <p:txBody>
          <a:bodyPr>
            <a:normAutofit fontScale="92500"/>
          </a:bodyPr>
          <a:lstStyle/>
          <a:p>
            <a:r>
              <a:rPr lang="ru-RU" i="1" u="sng" dirty="0"/>
              <a:t>Влюбленность</a:t>
            </a:r>
            <a:r>
              <a:rPr lang="ru-RU" dirty="0"/>
              <a:t>: Увлечение оказывает </a:t>
            </a:r>
            <a:r>
              <a:rPr lang="ru-RU" dirty="0" err="1"/>
              <a:t>дезорганизующий</a:t>
            </a:r>
            <a:r>
              <a:rPr lang="ru-RU" dirty="0"/>
              <a:t> эффект на личность. Делает тебя менее ответственным и действенным. Романтические чувства полностью овладевают тобой, и ты ходишь, погруженный в мечты.</a:t>
            </a:r>
            <a:br>
              <a:rPr lang="ru-RU" dirty="0"/>
            </a:br>
            <a:endParaRPr lang="ru-RU" dirty="0"/>
          </a:p>
        </p:txBody>
      </p:sp>
      <p:sp>
        <p:nvSpPr>
          <p:cNvPr id="4" name="Объект 3"/>
          <p:cNvSpPr>
            <a:spLocks noGrp="1"/>
          </p:cNvSpPr>
          <p:nvPr>
            <p:ph sz="half" idx="2"/>
          </p:nvPr>
        </p:nvSpPr>
        <p:spPr>
          <a:xfrm>
            <a:off x="5364088" y="1988840"/>
            <a:ext cx="3779912" cy="2388088"/>
          </a:xfrm>
        </p:spPr>
        <p:txBody>
          <a:bodyPr>
            <a:normAutofit fontScale="92500"/>
          </a:bodyPr>
          <a:lstStyle/>
          <a:p>
            <a:r>
              <a:rPr lang="ru-RU" i="1" u="sng" dirty="0"/>
              <a:t>Любовь:</a:t>
            </a:r>
            <a:r>
              <a:rPr lang="ru-RU" dirty="0"/>
              <a:t> Если любовь подлинна, проявляются лучшие качества и стремление стать еще лучше</a:t>
            </a:r>
          </a:p>
        </p:txBody>
      </p:sp>
      <p:sp>
        <p:nvSpPr>
          <p:cNvPr id="5" name="Сердце 4"/>
          <p:cNvSpPr/>
          <p:nvPr/>
        </p:nvSpPr>
        <p:spPr>
          <a:xfrm>
            <a:off x="4427984" y="4797152"/>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74244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1440"/>
            <a:ext cx="8229600" cy="2592288"/>
          </a:xfrm>
        </p:spPr>
        <p:txBody>
          <a:bodyPr>
            <a:normAutofit fontScale="90000"/>
          </a:bodyPr>
          <a:lstStyle/>
          <a:p>
            <a:r>
              <a:rPr lang="ru-RU" sz="3600" b="1" dirty="0" smtClean="0"/>
              <a:t/>
            </a:r>
            <a:br>
              <a:rPr lang="ru-RU" sz="3600" b="1" dirty="0" smtClean="0"/>
            </a:br>
            <a:r>
              <a:rPr lang="ru-RU" sz="3600" b="1" dirty="0"/>
              <a:t/>
            </a:r>
            <a:br>
              <a:rPr lang="ru-RU" sz="3600" b="1" dirty="0"/>
            </a:br>
            <a:r>
              <a:rPr lang="ru-RU" sz="3600" b="1" dirty="0" smtClean="0"/>
              <a:t/>
            </a:r>
            <a:br>
              <a:rPr lang="ru-RU" sz="3600" b="1" dirty="0" smtClean="0"/>
            </a:br>
            <a:r>
              <a:rPr lang="ru-RU" sz="3600" b="1" dirty="0" smtClean="0"/>
              <a:t>Отличие </a:t>
            </a:r>
            <a:r>
              <a:rPr lang="ru-RU" sz="3600" b="1" dirty="0"/>
              <a:t>6</a:t>
            </a:r>
            <a:r>
              <a:rPr lang="ru-RU" sz="3600" dirty="0"/>
              <a:t> </a:t>
            </a:r>
            <a:r>
              <a:rPr lang="ru-RU" sz="3600" dirty="0">
                <a:solidFill>
                  <a:schemeClr val="accent6">
                    <a:lumMod val="60000"/>
                    <a:lumOff val="40000"/>
                  </a:schemeClr>
                </a:solidFill>
              </a:rPr>
              <a:t>- Как ты при этом относишься к другим?</a:t>
            </a:r>
            <a:r>
              <a:rPr lang="ru-RU" dirty="0">
                <a:solidFill>
                  <a:schemeClr val="accent6">
                    <a:lumMod val="60000"/>
                    <a:lumOff val="40000"/>
                  </a:schemeClr>
                </a:solidFill>
              </a:rPr>
              <a:t/>
            </a:r>
            <a:br>
              <a:rPr lang="ru-RU" dirty="0">
                <a:solidFill>
                  <a:schemeClr val="accent6">
                    <a:lumMod val="60000"/>
                    <a:lumOff val="40000"/>
                  </a:schemeClr>
                </a:solidFill>
              </a:rPr>
            </a:br>
            <a:endParaRPr lang="ru-RU" dirty="0">
              <a:solidFill>
                <a:schemeClr val="accent6">
                  <a:lumMod val="60000"/>
                  <a:lumOff val="40000"/>
                </a:schemeClr>
              </a:solidFill>
            </a:endParaRPr>
          </a:p>
        </p:txBody>
      </p:sp>
      <p:sp>
        <p:nvSpPr>
          <p:cNvPr id="3" name="Объект 2"/>
          <p:cNvSpPr>
            <a:spLocks noGrp="1"/>
          </p:cNvSpPr>
          <p:nvPr>
            <p:ph sz="half" idx="1"/>
          </p:nvPr>
        </p:nvSpPr>
        <p:spPr>
          <a:xfrm>
            <a:off x="-108520" y="1484783"/>
            <a:ext cx="5040560" cy="4824537"/>
          </a:xfrm>
        </p:spPr>
        <p:txBody>
          <a:bodyPr>
            <a:normAutofit fontScale="92500" lnSpcReduction="10000"/>
          </a:bodyPr>
          <a:lstStyle/>
          <a:p>
            <a:r>
              <a:rPr lang="ru-RU" i="1" u="sng" dirty="0"/>
              <a:t>Влюбленность:</a:t>
            </a:r>
            <a:r>
              <a:rPr lang="ru-RU" dirty="0"/>
              <a:t> Вся “вселенная“ вращается вокруг одного человека. Остальные отношения кажутся совершенно неважными. Чувство становится самым главным в жизни. Только оно отныне имеет значение. Ты считаешь, что ради этой восхитительной “любви“, что вошла в твою жизнь, тебе простительно совершать любые поступки.</a:t>
            </a:r>
            <a:br>
              <a:rPr lang="ru-RU" dirty="0"/>
            </a:br>
            <a:endParaRPr lang="ru-RU" dirty="0"/>
          </a:p>
        </p:txBody>
      </p:sp>
      <p:sp>
        <p:nvSpPr>
          <p:cNvPr id="4" name="Объект 3"/>
          <p:cNvSpPr>
            <a:spLocks noGrp="1"/>
          </p:cNvSpPr>
          <p:nvPr>
            <p:ph sz="half" idx="2"/>
          </p:nvPr>
        </p:nvSpPr>
        <p:spPr>
          <a:xfrm>
            <a:off x="4648200" y="609600"/>
            <a:ext cx="4495800" cy="5627711"/>
          </a:xfrm>
        </p:spPr>
        <p:txBody>
          <a:bodyPr>
            <a:normAutofit fontScale="92500" lnSpcReduction="10000"/>
          </a:bodyPr>
          <a:lstStyle/>
          <a:p>
            <a:r>
              <a:rPr lang="ru-RU" i="1" u="sng" dirty="0"/>
              <a:t>Любовь:</a:t>
            </a:r>
            <a:r>
              <a:rPr lang="ru-RU" dirty="0"/>
              <a:t> Когда действительно любишь, любимый человек — самый важный человек в мире для тебя, но отношения с родными и друзьями не утрачивают своего значения.</a:t>
            </a:r>
          </a:p>
        </p:txBody>
      </p:sp>
      <p:sp>
        <p:nvSpPr>
          <p:cNvPr id="5" name="Сердце 4"/>
          <p:cNvSpPr/>
          <p:nvPr/>
        </p:nvSpPr>
        <p:spPr>
          <a:xfrm rot="19031411">
            <a:off x="6464269" y="4897616"/>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53470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116632"/>
            <a:ext cx="6781800" cy="1512168"/>
          </a:xfrm>
        </p:spPr>
        <p:txBody>
          <a:bodyPr>
            <a:normAutofit/>
          </a:bodyPr>
          <a:lstStyle/>
          <a:p>
            <a:r>
              <a:rPr lang="ru-RU" sz="3200" b="1" dirty="0"/>
              <a:t>Отличие 7</a:t>
            </a:r>
            <a:r>
              <a:rPr lang="ru-RU" sz="3200" dirty="0"/>
              <a:t> - </a:t>
            </a:r>
            <a:r>
              <a:rPr lang="ru-RU" sz="3200" dirty="0">
                <a:solidFill>
                  <a:srgbClr val="FF0000"/>
                </a:solidFill>
              </a:rPr>
              <a:t>Как окружающие смотрят на твои отношения</a:t>
            </a:r>
          </a:p>
        </p:txBody>
      </p:sp>
      <p:sp>
        <p:nvSpPr>
          <p:cNvPr id="3" name="Объект 2"/>
          <p:cNvSpPr>
            <a:spLocks noGrp="1"/>
          </p:cNvSpPr>
          <p:nvPr>
            <p:ph sz="half" idx="1"/>
          </p:nvPr>
        </p:nvSpPr>
        <p:spPr>
          <a:xfrm>
            <a:off x="0" y="1628799"/>
            <a:ext cx="4932040" cy="4896545"/>
          </a:xfrm>
        </p:spPr>
        <p:txBody>
          <a:bodyPr>
            <a:normAutofit fontScale="85000" lnSpcReduction="20000"/>
          </a:bodyPr>
          <a:lstStyle/>
          <a:p>
            <a:r>
              <a:rPr lang="ru-RU" i="1" u="sng" dirty="0"/>
              <a:t>Влюбленность:</a:t>
            </a:r>
            <a:r>
              <a:rPr lang="ru-RU" dirty="0"/>
              <a:t> Вполне вероятно, что родители и многие из друзей не одобрят этих отношений. Одна из опасных сторон влюбленности в том, что ты склонен </a:t>
            </a:r>
            <a:r>
              <a:rPr lang="ru-RU" dirty="0" err="1"/>
              <a:t>идолизировать</a:t>
            </a:r>
            <a:r>
              <a:rPr lang="ru-RU" dirty="0"/>
              <a:t> другого человека. Ты не видишь недостатков, потому что “ослеплен любовью“. Друзья в каком-то смысле твое “зеркало“. Если ты увлечен кем-то, друзья часто не разделяют подобных чувств. Если они видят опасные сигналы, тебе следовало бы обратить на это внимание и прислушаться к их мнению.</a:t>
            </a:r>
            <a:br>
              <a:rPr lang="ru-RU" dirty="0"/>
            </a:br>
            <a:endParaRPr lang="ru-RU" dirty="0"/>
          </a:p>
        </p:txBody>
      </p:sp>
      <p:sp>
        <p:nvSpPr>
          <p:cNvPr id="4" name="Объект 3"/>
          <p:cNvSpPr>
            <a:spLocks noGrp="1"/>
          </p:cNvSpPr>
          <p:nvPr>
            <p:ph sz="half" idx="2"/>
          </p:nvPr>
        </p:nvSpPr>
        <p:spPr>
          <a:xfrm>
            <a:off x="5148064" y="609600"/>
            <a:ext cx="4104456" cy="5699719"/>
          </a:xfrm>
        </p:spPr>
        <p:txBody>
          <a:bodyPr>
            <a:normAutofit fontScale="85000" lnSpcReduction="20000"/>
          </a:bodyPr>
          <a:lstStyle/>
          <a:p>
            <a:r>
              <a:rPr lang="ru-RU" i="1" u="sng" dirty="0"/>
              <a:t>Любовь:</a:t>
            </a:r>
            <a:r>
              <a:rPr lang="ru-RU" dirty="0"/>
              <a:t> Когда ты любишь по-настоящему, больше шансов, что родители и большинство друзей одобрят твой выбор.</a:t>
            </a:r>
            <a:br>
              <a:rPr lang="ru-RU" dirty="0"/>
            </a:br>
            <a:endParaRPr lang="ru-RU" dirty="0"/>
          </a:p>
        </p:txBody>
      </p:sp>
      <p:sp>
        <p:nvSpPr>
          <p:cNvPr id="5" name="Сердце 4"/>
          <p:cNvSpPr/>
          <p:nvPr/>
        </p:nvSpPr>
        <p:spPr>
          <a:xfrm rot="2076361">
            <a:off x="6660232" y="4437112"/>
            <a:ext cx="1728192" cy="15841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16103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64</TotalTime>
  <Words>896</Words>
  <Application>Microsoft Office PowerPoint</Application>
  <PresentationFormat>Экран (4:3)</PresentationFormat>
  <Paragraphs>45</Paragraphs>
  <Slides>15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NewsPrint</vt:lpstr>
      <vt:lpstr>О любви и влюблённости.</vt:lpstr>
      <vt:lpstr>12 ОТЛИЧИЙ   ЛЮБВИ   ОТ ВЛЮБЛЕННОСТИ   </vt:lpstr>
      <vt:lpstr>Отличие 1 - Что больше всего притягивает</vt:lpstr>
      <vt:lpstr>Отличие 2 - Сколько различных качеств привлекает в этом человеке? </vt:lpstr>
      <vt:lpstr>Отличие 3 - Как это началось? </vt:lpstr>
      <vt:lpstr>Отличие 4 - Насколько постоянен интерес? </vt:lpstr>
      <vt:lpstr>Отличие 5 - Как чувство влияет на тебя? </vt:lpstr>
      <vt:lpstr>   Отличие 6 - Как ты при этом относишься к другим? </vt:lpstr>
      <vt:lpstr>Отличие 7 - Как окружающие смотрят на твои отношения</vt:lpstr>
      <vt:lpstr>Отличие 8 - Как влияют расставания? </vt:lpstr>
      <vt:lpstr>Отличие 9 - Как размолвки сказываются на чувстве?</vt:lpstr>
      <vt:lpstr>Отличие 10 - Как ты рассматриваешь свои отношения? </vt:lpstr>
      <vt:lpstr>   Отличие 11 -                             Эгоистичен ты или бескорыстен? </vt:lpstr>
      <vt:lpstr>Отличие 12 - Что в основе твоих чувств?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любви и влюблённости.</dc:title>
  <dc:creator>воспитатели</dc:creator>
  <cp:lastModifiedBy>воспитатели</cp:lastModifiedBy>
  <cp:revision>9</cp:revision>
  <dcterms:created xsi:type="dcterms:W3CDTF">2017-02-04T07:07:58Z</dcterms:created>
  <dcterms:modified xsi:type="dcterms:W3CDTF">2017-02-09T11:34:54Z</dcterms:modified>
</cp:coreProperties>
</file>